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Grand Cru S Ultra-Bold" charset="1" panose="00000900000000000000"/>
      <p:regular r:id="rId17"/>
    </p:embeddedFont>
    <p:embeddedFont>
      <p:font typeface="Glacial Indifference Bold" charset="1" panose="00000800000000000000"/>
      <p:regular r:id="rId18"/>
    </p:embeddedFont>
    <p:embeddedFont>
      <p:font typeface="可畫潮牌楷體-HK" charset="1" panose="020B0500000000000000"/>
      <p:regular r:id="rId19"/>
    </p:embeddedFont>
    <p:embeddedFont>
      <p:font typeface="Grand Cru S Bold" charset="1" panose="000008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svg>
</file>

<file path=ppt/media/image4.png>
</file>

<file path=ppt/media/image5.svg>
</file>

<file path=ppt/media/image6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../media/image6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BC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1723" y="379852"/>
            <a:ext cx="17404553" cy="9527296"/>
            <a:chOff x="0" y="0"/>
            <a:chExt cx="23206071" cy="1270306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06071" cy="12703061"/>
              <a:chOff x="0" y="0"/>
              <a:chExt cx="4596479" cy="2516124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596479" cy="2516124"/>
              </a:xfrm>
              <a:custGeom>
                <a:avLst/>
                <a:gdLst/>
                <a:ahLst/>
                <a:cxnLst/>
                <a:rect r="r" b="b" t="t" l="l"/>
                <a:pathLst>
                  <a:path h="2516124" w="45964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436706"/>
                    </a:lnTo>
                    <a:cubicBezTo>
                      <a:pt x="43699" y="2436706"/>
                      <a:pt x="79418" y="2472045"/>
                      <a:pt x="79418" y="2516124"/>
                    </a:cubicBezTo>
                    <a:lnTo>
                      <a:pt x="4517061" y="2516124"/>
                    </a:lnTo>
                    <a:cubicBezTo>
                      <a:pt x="4517061" y="2472425"/>
                      <a:pt x="4552400" y="2436706"/>
                      <a:pt x="4596479" y="2436706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261310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38100" y="-9525"/>
                <a:ext cx="4520279" cy="248754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170293" y="192716"/>
              <a:ext cx="22836362" cy="12317628"/>
              <a:chOff x="0" y="0"/>
              <a:chExt cx="4596479" cy="2479279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596479" cy="2479279"/>
              </a:xfrm>
              <a:custGeom>
                <a:avLst/>
                <a:gdLst/>
                <a:ahLst/>
                <a:cxnLst/>
                <a:rect r="r" b="b" t="t" l="l"/>
                <a:pathLst>
                  <a:path h="2479279" w="45964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399861"/>
                    </a:lnTo>
                    <a:cubicBezTo>
                      <a:pt x="43699" y="2399861"/>
                      <a:pt x="79418" y="2435200"/>
                      <a:pt x="79418" y="2479279"/>
                    </a:cubicBezTo>
                    <a:lnTo>
                      <a:pt x="4517061" y="2479279"/>
                    </a:lnTo>
                    <a:cubicBezTo>
                      <a:pt x="4517061" y="2435580"/>
                      <a:pt x="4552400" y="2399861"/>
                      <a:pt x="4596479" y="2399861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F8F2EC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38100" y="-9525"/>
                <a:ext cx="4520279" cy="245070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Freeform 9" id="9"/>
          <p:cNvSpPr/>
          <p:nvPr/>
        </p:nvSpPr>
        <p:spPr>
          <a:xfrm flipH="false" flipV="false" rot="0">
            <a:off x="1170071" y="6300963"/>
            <a:ext cx="3017544" cy="2572456"/>
          </a:xfrm>
          <a:custGeom>
            <a:avLst/>
            <a:gdLst/>
            <a:ahLst/>
            <a:cxnLst/>
            <a:rect r="r" b="b" t="t" l="l"/>
            <a:pathLst>
              <a:path h="2572456" w="3017544">
                <a:moveTo>
                  <a:pt x="0" y="0"/>
                </a:moveTo>
                <a:lnTo>
                  <a:pt x="3017544" y="0"/>
                </a:lnTo>
                <a:lnTo>
                  <a:pt x="3017544" y="2572457"/>
                </a:lnTo>
                <a:lnTo>
                  <a:pt x="0" y="257245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70071" y="1028700"/>
            <a:ext cx="2753752" cy="2678650"/>
          </a:xfrm>
          <a:custGeom>
            <a:avLst/>
            <a:gdLst/>
            <a:ahLst/>
            <a:cxnLst/>
            <a:rect r="r" b="b" t="t" l="l"/>
            <a:pathLst>
              <a:path h="2678650" w="2753752">
                <a:moveTo>
                  <a:pt x="0" y="0"/>
                </a:moveTo>
                <a:lnTo>
                  <a:pt x="2753752" y="0"/>
                </a:lnTo>
                <a:lnTo>
                  <a:pt x="2753752" y="2678650"/>
                </a:lnTo>
                <a:lnTo>
                  <a:pt x="0" y="26786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3678159" y="1176450"/>
            <a:ext cx="3037571" cy="2711722"/>
          </a:xfrm>
          <a:custGeom>
            <a:avLst/>
            <a:gdLst/>
            <a:ahLst/>
            <a:cxnLst/>
            <a:rect r="r" b="b" t="t" l="l"/>
            <a:pathLst>
              <a:path h="2711722" w="3037571">
                <a:moveTo>
                  <a:pt x="0" y="0"/>
                </a:moveTo>
                <a:lnTo>
                  <a:pt x="3037570" y="0"/>
                </a:lnTo>
                <a:lnTo>
                  <a:pt x="3037570" y="2711722"/>
                </a:lnTo>
                <a:lnTo>
                  <a:pt x="0" y="271172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5400000">
            <a:off x="13796541" y="5986730"/>
            <a:ext cx="2800807" cy="3200922"/>
          </a:xfrm>
          <a:custGeom>
            <a:avLst/>
            <a:gdLst/>
            <a:ahLst/>
            <a:cxnLst/>
            <a:rect r="r" b="b" t="t" l="l"/>
            <a:pathLst>
              <a:path h="3200922" w="2800807">
                <a:moveTo>
                  <a:pt x="0" y="0"/>
                </a:moveTo>
                <a:lnTo>
                  <a:pt x="2800806" y="0"/>
                </a:lnTo>
                <a:lnTo>
                  <a:pt x="2800806" y="3200923"/>
                </a:lnTo>
                <a:lnTo>
                  <a:pt x="0" y="320092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4183338" y="4111995"/>
            <a:ext cx="9921323" cy="1776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04"/>
              </a:lnSpc>
            </a:pPr>
            <a:r>
              <a:rPr lang="en-US" b="true" sz="11684">
                <a:solidFill>
                  <a:srgbClr val="261310"/>
                </a:solidFill>
                <a:latin typeface="Grand Cru S Ultra-Bold"/>
                <a:ea typeface="Grand Cru S Ultra-Bold"/>
                <a:cs typeface="Grand Cru S Ultra-Bold"/>
                <a:sym typeface="Grand Cru S Ultra-Bold"/>
              </a:rPr>
              <a:t>CASINO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387385" y="2673367"/>
            <a:ext cx="5513231" cy="721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880"/>
              </a:lnSpc>
              <a:spcBef>
                <a:spcPct val="0"/>
              </a:spcBef>
            </a:pPr>
            <a:r>
              <a:rPr lang="en-US" b="true" sz="4200">
                <a:solidFill>
                  <a:srgbClr val="26131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Group  18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129530" y="7113303"/>
            <a:ext cx="6028939" cy="11094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79"/>
              </a:lnSpc>
            </a:pPr>
            <a:r>
              <a:rPr lang="en-US" sz="3199" b="true">
                <a:solidFill>
                  <a:srgbClr val="FFFCF3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Presented by  </a:t>
            </a:r>
          </a:p>
          <a:p>
            <a:pPr algn="ctr">
              <a:lnSpc>
                <a:spcPts val="4479"/>
              </a:lnSpc>
              <a:spcBef>
                <a:spcPct val="0"/>
              </a:spcBef>
            </a:pPr>
            <a:r>
              <a:rPr lang="en-US" b="true" sz="3199">
                <a:solidFill>
                  <a:srgbClr val="FFFCF3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李知恆、鄭亦翔、林家甫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BC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1723" y="269040"/>
            <a:ext cx="17404553" cy="9527296"/>
            <a:chOff x="0" y="0"/>
            <a:chExt cx="23206071" cy="1270306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06071" cy="12703061"/>
              <a:chOff x="0" y="0"/>
              <a:chExt cx="4596479" cy="2516124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596479" cy="2516124"/>
              </a:xfrm>
              <a:custGeom>
                <a:avLst/>
                <a:gdLst/>
                <a:ahLst/>
                <a:cxnLst/>
                <a:rect r="r" b="b" t="t" l="l"/>
                <a:pathLst>
                  <a:path h="2516124" w="45964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436706"/>
                    </a:lnTo>
                    <a:cubicBezTo>
                      <a:pt x="43699" y="2436706"/>
                      <a:pt x="79418" y="2472045"/>
                      <a:pt x="79418" y="2516124"/>
                    </a:cubicBezTo>
                    <a:lnTo>
                      <a:pt x="4517061" y="2516124"/>
                    </a:lnTo>
                    <a:cubicBezTo>
                      <a:pt x="4517061" y="2472425"/>
                      <a:pt x="4552400" y="2436706"/>
                      <a:pt x="4596479" y="2436706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261310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38100" y="-9525"/>
                <a:ext cx="4520279" cy="248754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170293" y="186017"/>
              <a:ext cx="22836362" cy="12317628"/>
              <a:chOff x="0" y="0"/>
              <a:chExt cx="4596479" cy="2479279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596479" cy="2479279"/>
              </a:xfrm>
              <a:custGeom>
                <a:avLst/>
                <a:gdLst/>
                <a:ahLst/>
                <a:cxnLst/>
                <a:rect r="r" b="b" t="t" l="l"/>
                <a:pathLst>
                  <a:path h="2479279" w="45964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399861"/>
                    </a:lnTo>
                    <a:cubicBezTo>
                      <a:pt x="43699" y="2399861"/>
                      <a:pt x="79418" y="2435200"/>
                      <a:pt x="79418" y="2479279"/>
                    </a:cubicBezTo>
                    <a:lnTo>
                      <a:pt x="4517061" y="2479279"/>
                    </a:lnTo>
                    <a:cubicBezTo>
                      <a:pt x="4517061" y="2435580"/>
                      <a:pt x="4552400" y="2399861"/>
                      <a:pt x="4596479" y="2399861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F8F2EC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38100" y="-9525"/>
                <a:ext cx="4520279" cy="245070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9" id="9"/>
          <p:cNvSpPr txBox="true"/>
          <p:nvPr/>
        </p:nvSpPr>
        <p:spPr>
          <a:xfrm rot="0">
            <a:off x="3275544" y="691085"/>
            <a:ext cx="10849005" cy="13874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未來發展或改進方向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64640" y="2307765"/>
            <a:ext cx="15758721" cy="6644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1855" indent="-450928" lvl="1">
              <a:lnSpc>
                <a:spcPts val="5848"/>
              </a:lnSpc>
              <a:buAutoNum type="arabicPeriod" startAt="1"/>
            </a:pPr>
            <a:r>
              <a:rPr lang="en-US" sz="4177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讓多位玩家可以同時進行遊戲</a:t>
            </a:r>
          </a:p>
          <a:p>
            <a:pPr algn="l" marL="901855" indent="-450928" lvl="1">
              <a:lnSpc>
                <a:spcPts val="5848"/>
              </a:lnSpc>
              <a:buAutoNum type="arabicPeriod" startAt="1"/>
            </a:pPr>
            <a:r>
              <a:rPr lang="en-US" sz="4177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加入更多賭場遊戲，如：老虎機</a:t>
            </a:r>
          </a:p>
          <a:p>
            <a:pPr algn="l" marL="901855" indent="-450928" lvl="1">
              <a:lnSpc>
                <a:spcPts val="5848"/>
              </a:lnSpc>
              <a:buAutoNum type="arabicPeriod" startAt="1"/>
            </a:pPr>
            <a:r>
              <a:rPr lang="en-US" sz="4177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加入排行榜系統</a:t>
            </a:r>
          </a:p>
          <a:p>
            <a:pPr algn="l" marL="901855" indent="-450928" lvl="1">
              <a:lnSpc>
                <a:spcPts val="5848"/>
              </a:lnSpc>
              <a:buAutoNum type="arabicPeriod" startAt="1"/>
            </a:pPr>
            <a:r>
              <a:rPr lang="en-US" sz="4177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加入音效</a:t>
            </a:r>
          </a:p>
          <a:p>
            <a:pPr algn="l" marL="901855" indent="-450928" lvl="1">
              <a:lnSpc>
                <a:spcPts val="5848"/>
              </a:lnSpc>
              <a:buAutoNum type="arabicPeriod" startAt="1"/>
            </a:pPr>
            <a:r>
              <a:rPr lang="en-US" sz="4177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改善</a:t>
            </a:r>
            <a:r>
              <a:rPr lang="en-US" sz="4177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美編設計</a:t>
            </a:r>
          </a:p>
          <a:p>
            <a:pPr algn="l" marL="901855" indent="-450928" lvl="1">
              <a:lnSpc>
                <a:spcPts val="5848"/>
              </a:lnSpc>
              <a:buAutoNum type="arabicPeriod" startAt="1"/>
            </a:pPr>
            <a:r>
              <a:rPr lang="en-US" sz="4177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遊戲有很多圖片，會影響使用者的體驗，特別是在玩遊戲的時候，可能會造成加載時間變長，導致遊戲延遲或卡頓。(有將遊戲利用ngrok 發布給我其他朋友</a:t>
            </a:r>
            <a:r>
              <a:rPr lang="en-US" sz="4177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玩，他們給我的反饋)</a:t>
            </a:r>
          </a:p>
          <a:p>
            <a:pPr algn="l">
              <a:lnSpc>
                <a:spcPts val="5848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BC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1723" y="379852"/>
            <a:ext cx="17404553" cy="9527296"/>
            <a:chOff x="0" y="0"/>
            <a:chExt cx="23206071" cy="1270306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06071" cy="12703061"/>
              <a:chOff x="0" y="0"/>
              <a:chExt cx="4596479" cy="2516124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596479" cy="2516124"/>
              </a:xfrm>
              <a:custGeom>
                <a:avLst/>
                <a:gdLst/>
                <a:ahLst/>
                <a:cxnLst/>
                <a:rect r="r" b="b" t="t" l="l"/>
                <a:pathLst>
                  <a:path h="2516124" w="45964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436706"/>
                    </a:lnTo>
                    <a:cubicBezTo>
                      <a:pt x="43699" y="2436706"/>
                      <a:pt x="79418" y="2472045"/>
                      <a:pt x="79418" y="2516124"/>
                    </a:cubicBezTo>
                    <a:lnTo>
                      <a:pt x="4517061" y="2516124"/>
                    </a:lnTo>
                    <a:cubicBezTo>
                      <a:pt x="4517061" y="2472425"/>
                      <a:pt x="4552400" y="2436706"/>
                      <a:pt x="4596479" y="2436706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261310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38100" y="-9525"/>
                <a:ext cx="4520279" cy="248754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170293" y="192716"/>
              <a:ext cx="22836362" cy="12317628"/>
              <a:chOff x="0" y="0"/>
              <a:chExt cx="4596479" cy="2479279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596479" cy="2479279"/>
              </a:xfrm>
              <a:custGeom>
                <a:avLst/>
                <a:gdLst/>
                <a:ahLst/>
                <a:cxnLst/>
                <a:rect r="r" b="b" t="t" l="l"/>
                <a:pathLst>
                  <a:path h="2479279" w="45964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399861"/>
                    </a:lnTo>
                    <a:cubicBezTo>
                      <a:pt x="43699" y="2399861"/>
                      <a:pt x="79418" y="2435200"/>
                      <a:pt x="79418" y="2479279"/>
                    </a:cubicBezTo>
                    <a:lnTo>
                      <a:pt x="4517061" y="2479279"/>
                    </a:lnTo>
                    <a:cubicBezTo>
                      <a:pt x="4517061" y="2435580"/>
                      <a:pt x="4552400" y="2399861"/>
                      <a:pt x="4596479" y="2399861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F8F2EC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38100" y="-9525"/>
                <a:ext cx="4520279" cy="245070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9" id="9"/>
          <p:cNvSpPr txBox="true"/>
          <p:nvPr/>
        </p:nvSpPr>
        <p:spPr>
          <a:xfrm rot="0">
            <a:off x="5113733" y="3460972"/>
            <a:ext cx="8060533" cy="36508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59"/>
              </a:lnSpc>
            </a:pPr>
            <a:r>
              <a:rPr lang="en-US" sz="14100" b="true">
                <a:solidFill>
                  <a:srgbClr val="261310"/>
                </a:solidFill>
                <a:latin typeface="Grand Cru S Bold"/>
                <a:ea typeface="Grand Cru S Bold"/>
                <a:cs typeface="Grand Cru S Bold"/>
                <a:sym typeface="Grand Cru S Bold"/>
              </a:rPr>
              <a:t>Thank</a:t>
            </a:r>
          </a:p>
          <a:p>
            <a:pPr algn="ctr">
              <a:lnSpc>
                <a:spcPts val="13959"/>
              </a:lnSpc>
            </a:pPr>
            <a:r>
              <a:rPr lang="en-US" b="true" sz="14100">
                <a:solidFill>
                  <a:srgbClr val="261310"/>
                </a:solidFill>
                <a:latin typeface="Grand Cru S Bold"/>
                <a:ea typeface="Grand Cru S Bold"/>
                <a:cs typeface="Grand Cru S Bold"/>
                <a:sym typeface="Grand Cru S Bold"/>
              </a:rPr>
              <a:t>you!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BC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1723" y="250571"/>
            <a:ext cx="17404553" cy="9527296"/>
            <a:chOff x="0" y="0"/>
            <a:chExt cx="23206071" cy="1270306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06071" cy="12703061"/>
              <a:chOff x="0" y="0"/>
              <a:chExt cx="4596479" cy="2516124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596479" cy="2516124"/>
              </a:xfrm>
              <a:custGeom>
                <a:avLst/>
                <a:gdLst/>
                <a:ahLst/>
                <a:cxnLst/>
                <a:rect r="r" b="b" t="t" l="l"/>
                <a:pathLst>
                  <a:path h="2516124" w="45964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436706"/>
                    </a:lnTo>
                    <a:cubicBezTo>
                      <a:pt x="43699" y="2436706"/>
                      <a:pt x="79418" y="2472045"/>
                      <a:pt x="79418" y="2516124"/>
                    </a:cubicBezTo>
                    <a:lnTo>
                      <a:pt x="4517061" y="2516124"/>
                    </a:lnTo>
                    <a:cubicBezTo>
                      <a:pt x="4517061" y="2472425"/>
                      <a:pt x="4552400" y="2436706"/>
                      <a:pt x="4596479" y="2436706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261310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38100" y="-9525"/>
                <a:ext cx="4520279" cy="248754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170293" y="186017"/>
              <a:ext cx="22836362" cy="12317628"/>
              <a:chOff x="0" y="0"/>
              <a:chExt cx="4596479" cy="2479279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596479" cy="2479279"/>
              </a:xfrm>
              <a:custGeom>
                <a:avLst/>
                <a:gdLst/>
                <a:ahLst/>
                <a:cxnLst/>
                <a:rect r="r" b="b" t="t" l="l"/>
                <a:pathLst>
                  <a:path h="2479279" w="45964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399861"/>
                    </a:lnTo>
                    <a:cubicBezTo>
                      <a:pt x="43699" y="2399861"/>
                      <a:pt x="79418" y="2435200"/>
                      <a:pt x="79418" y="2479279"/>
                    </a:cubicBezTo>
                    <a:lnTo>
                      <a:pt x="4517061" y="2479279"/>
                    </a:lnTo>
                    <a:cubicBezTo>
                      <a:pt x="4517061" y="2435580"/>
                      <a:pt x="4552400" y="2399861"/>
                      <a:pt x="4596479" y="2399861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F8F2EC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38100" y="-9525"/>
                <a:ext cx="4520279" cy="245070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9" id="9"/>
          <p:cNvSpPr txBox="true"/>
          <p:nvPr/>
        </p:nvSpPr>
        <p:spPr>
          <a:xfrm rot="0">
            <a:off x="3442466" y="857250"/>
            <a:ext cx="10849005" cy="1387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線上賭場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027040" y="2316516"/>
            <a:ext cx="14233920" cy="6093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839"/>
              </a:lnSpc>
            </a:pPr>
            <a:r>
              <a:rPr lang="en-US" sz="5599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簡介:  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百家樂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骰寶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輪盤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21點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基本介紹：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每個玩家註冊過後，會贈送1000元賭金給大家免費遊玩。賭金會連通四個遊戲，所以在其中一個遊戲把錢輸光之後，切換至另一個遊戲，你一樣會是沒有錢的狀態!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BC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1723" y="250571"/>
            <a:ext cx="17404553" cy="9527296"/>
            <a:chOff x="0" y="0"/>
            <a:chExt cx="23206071" cy="1270306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06071" cy="12703061"/>
              <a:chOff x="0" y="0"/>
              <a:chExt cx="4596479" cy="2516124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596479" cy="2516124"/>
              </a:xfrm>
              <a:custGeom>
                <a:avLst/>
                <a:gdLst/>
                <a:ahLst/>
                <a:cxnLst/>
                <a:rect r="r" b="b" t="t" l="l"/>
                <a:pathLst>
                  <a:path h="2516124" w="45964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436706"/>
                    </a:lnTo>
                    <a:cubicBezTo>
                      <a:pt x="43699" y="2436706"/>
                      <a:pt x="79418" y="2472045"/>
                      <a:pt x="79418" y="2516124"/>
                    </a:cubicBezTo>
                    <a:lnTo>
                      <a:pt x="4517061" y="2516124"/>
                    </a:lnTo>
                    <a:cubicBezTo>
                      <a:pt x="4517061" y="2472425"/>
                      <a:pt x="4552400" y="2436706"/>
                      <a:pt x="4596479" y="2436706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261310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38100" y="-9525"/>
                <a:ext cx="4520279" cy="248754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170293" y="186017"/>
              <a:ext cx="22836362" cy="12317628"/>
              <a:chOff x="0" y="0"/>
              <a:chExt cx="4596479" cy="2479279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596479" cy="2479279"/>
              </a:xfrm>
              <a:custGeom>
                <a:avLst/>
                <a:gdLst/>
                <a:ahLst/>
                <a:cxnLst/>
                <a:rect r="r" b="b" t="t" l="l"/>
                <a:pathLst>
                  <a:path h="2479279" w="45964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399861"/>
                    </a:lnTo>
                    <a:cubicBezTo>
                      <a:pt x="43699" y="2399861"/>
                      <a:pt x="79418" y="2435200"/>
                      <a:pt x="79418" y="2479279"/>
                    </a:cubicBezTo>
                    <a:lnTo>
                      <a:pt x="4517061" y="2479279"/>
                    </a:lnTo>
                    <a:cubicBezTo>
                      <a:pt x="4517061" y="2435580"/>
                      <a:pt x="4552400" y="2399861"/>
                      <a:pt x="4596479" y="2399861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F8F2EC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38100" y="-9525"/>
                <a:ext cx="4520279" cy="245070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9" id="9"/>
          <p:cNvSpPr txBox="true"/>
          <p:nvPr/>
        </p:nvSpPr>
        <p:spPr>
          <a:xfrm rot="0">
            <a:off x="3442466" y="978923"/>
            <a:ext cx="10849005" cy="1387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遊戲註冊&amp;登入&amp;大廳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027040" y="3320276"/>
            <a:ext cx="14233920" cy="4451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關於遊戲的基本知識:  </a:t>
            </a:r>
          </a:p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 strike="noStrike" u="none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使用者名稱是PRIMARY KEY，因此名字不能重複。loging page 會自動檢查你的名字是否和先前註冊過的玩家同名。</a:t>
            </a:r>
          </a:p>
          <a:p>
            <a:pPr algn="l">
              <a:lnSpc>
                <a:spcPts val="5040"/>
              </a:lnSpc>
              <a:spcBef>
                <a:spcPct val="0"/>
              </a:spcBef>
            </a:pPr>
          </a:p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 strike="noStrike" u="none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資安問題: </a:t>
            </a:r>
          </a:p>
          <a:p>
            <a:pPr algn="l">
              <a:lnSpc>
                <a:spcPts val="5040"/>
              </a:lnSpc>
              <a:spcBef>
                <a:spcPct val="0"/>
              </a:spcBef>
            </a:pPr>
            <a:r>
              <a:rPr lang="en-US" sz="3600" strike="noStrike" u="none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加入HASHED FUNCTION，使用者在註冊密碼時，寫入到資料庫中的密碼非明碼。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BC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1723" y="250571"/>
            <a:ext cx="17404553" cy="9527296"/>
            <a:chOff x="0" y="0"/>
            <a:chExt cx="23206071" cy="1270306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06071" cy="12703061"/>
              <a:chOff x="0" y="0"/>
              <a:chExt cx="4596479" cy="2516124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596479" cy="2516124"/>
              </a:xfrm>
              <a:custGeom>
                <a:avLst/>
                <a:gdLst/>
                <a:ahLst/>
                <a:cxnLst/>
                <a:rect r="r" b="b" t="t" l="l"/>
                <a:pathLst>
                  <a:path h="2516124" w="45964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436706"/>
                    </a:lnTo>
                    <a:cubicBezTo>
                      <a:pt x="43699" y="2436706"/>
                      <a:pt x="79418" y="2472045"/>
                      <a:pt x="79418" y="2516124"/>
                    </a:cubicBezTo>
                    <a:lnTo>
                      <a:pt x="4517061" y="2516124"/>
                    </a:lnTo>
                    <a:cubicBezTo>
                      <a:pt x="4517061" y="2472425"/>
                      <a:pt x="4552400" y="2436706"/>
                      <a:pt x="4596479" y="2436706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261310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38100" y="-9525"/>
                <a:ext cx="4520279" cy="248754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170293" y="186017"/>
              <a:ext cx="22836362" cy="12317628"/>
              <a:chOff x="0" y="0"/>
              <a:chExt cx="4596479" cy="2479279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596479" cy="2479279"/>
              </a:xfrm>
              <a:custGeom>
                <a:avLst/>
                <a:gdLst/>
                <a:ahLst/>
                <a:cxnLst/>
                <a:rect r="r" b="b" t="t" l="l"/>
                <a:pathLst>
                  <a:path h="2479279" w="45964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399861"/>
                    </a:lnTo>
                    <a:cubicBezTo>
                      <a:pt x="43699" y="2399861"/>
                      <a:pt x="79418" y="2435200"/>
                      <a:pt x="79418" y="2479279"/>
                    </a:cubicBezTo>
                    <a:lnTo>
                      <a:pt x="4517061" y="2479279"/>
                    </a:lnTo>
                    <a:cubicBezTo>
                      <a:pt x="4517061" y="2435580"/>
                      <a:pt x="4552400" y="2399861"/>
                      <a:pt x="4596479" y="2399861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F8F2EC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38100" y="-9525"/>
                <a:ext cx="4520279" cy="245070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9" id="9"/>
          <p:cNvSpPr txBox="true"/>
          <p:nvPr/>
        </p:nvSpPr>
        <p:spPr>
          <a:xfrm rot="0">
            <a:off x="3553279" y="720364"/>
            <a:ext cx="10849005" cy="1387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 strike="noStrike" u="none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百家樂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27870" y="1828536"/>
            <a:ext cx="15232260" cy="70049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遊戲流程: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輸入籌碼，下注你要的選項，手動揭開自己的遊戲牌，依照維基百科的遊戲規則補牌，查看結果。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防呆機制: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玩家於遊戲過程中誤觸RELOAD鍵，下注賭金會歸還給遊戲玩家，並結束該回合。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顯示於螢幕上的遊戲按鍵皆有作用，不會有按鍵在不該出現的時機出現的窘境。例如: 將遊戲金額重製為預設值按鍵。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遊戲運作機制:  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遊戲開始時會在資料庫中讀取玩家上次遊玩剩下的金額，並於每一局結束時，會將遊戲籌碼寫回資料庫中。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BC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1723" y="269040"/>
            <a:ext cx="17404553" cy="9527296"/>
            <a:chOff x="0" y="0"/>
            <a:chExt cx="23206071" cy="1270306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06071" cy="12703061"/>
              <a:chOff x="0" y="0"/>
              <a:chExt cx="4596479" cy="2516124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596479" cy="2516124"/>
              </a:xfrm>
              <a:custGeom>
                <a:avLst/>
                <a:gdLst/>
                <a:ahLst/>
                <a:cxnLst/>
                <a:rect r="r" b="b" t="t" l="l"/>
                <a:pathLst>
                  <a:path h="2516124" w="45964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436706"/>
                    </a:lnTo>
                    <a:cubicBezTo>
                      <a:pt x="43699" y="2436706"/>
                      <a:pt x="79418" y="2472045"/>
                      <a:pt x="79418" y="2516124"/>
                    </a:cubicBezTo>
                    <a:lnTo>
                      <a:pt x="4517061" y="2516124"/>
                    </a:lnTo>
                    <a:cubicBezTo>
                      <a:pt x="4517061" y="2472425"/>
                      <a:pt x="4552400" y="2436706"/>
                      <a:pt x="4596479" y="2436706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261310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38100" y="-9525"/>
                <a:ext cx="4520279" cy="248754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170293" y="186017"/>
              <a:ext cx="22836362" cy="12317628"/>
              <a:chOff x="0" y="0"/>
              <a:chExt cx="4596479" cy="2479279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596479" cy="2479279"/>
              </a:xfrm>
              <a:custGeom>
                <a:avLst/>
                <a:gdLst/>
                <a:ahLst/>
                <a:cxnLst/>
                <a:rect r="r" b="b" t="t" l="l"/>
                <a:pathLst>
                  <a:path h="2479279" w="45964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399861"/>
                    </a:lnTo>
                    <a:cubicBezTo>
                      <a:pt x="43699" y="2399861"/>
                      <a:pt x="79418" y="2435200"/>
                      <a:pt x="79418" y="2479279"/>
                    </a:cubicBezTo>
                    <a:lnTo>
                      <a:pt x="4517061" y="2479279"/>
                    </a:lnTo>
                    <a:cubicBezTo>
                      <a:pt x="4517061" y="2435580"/>
                      <a:pt x="4552400" y="2399861"/>
                      <a:pt x="4596479" y="2399861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F8F2EC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38100" y="-9525"/>
                <a:ext cx="4520279" cy="245070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9" id="9"/>
          <p:cNvSpPr txBox="true"/>
          <p:nvPr/>
        </p:nvSpPr>
        <p:spPr>
          <a:xfrm rot="0">
            <a:off x="3275544" y="857250"/>
            <a:ext cx="10849005" cy="1387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骰寶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57085" y="2178103"/>
            <a:ext cx="15702215" cy="6897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969"/>
              </a:lnSpc>
            </a:pPr>
            <a:r>
              <a:rPr lang="en-US" sz="3549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遊戲流程:</a:t>
            </a:r>
          </a:p>
          <a:p>
            <a:pPr algn="l">
              <a:lnSpc>
                <a:spcPts val="4969"/>
              </a:lnSpc>
            </a:pPr>
            <a:r>
              <a:rPr lang="en-US" sz="3549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在任何下注區下注籌碼，或者使用Quick Bet按鍵讓系統幫你隨機下注。下注完成後，點擊Roll the Dice骰骰子並得出結果，依照賠率加減玩家籌碼。</a:t>
            </a:r>
          </a:p>
          <a:p>
            <a:pPr algn="l">
              <a:lnSpc>
                <a:spcPts val="4969"/>
              </a:lnSpc>
            </a:pPr>
            <a:r>
              <a:rPr lang="en-US" sz="3549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遊戲特色:</a:t>
            </a:r>
          </a:p>
          <a:p>
            <a:pPr algn="l">
              <a:lnSpc>
                <a:spcPts val="4969"/>
              </a:lnSpc>
            </a:pPr>
            <a:r>
              <a:rPr lang="en-US" sz="3549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不小心在太多區域下注時，可以重整(F5)清空檯面</a:t>
            </a:r>
          </a:p>
          <a:p>
            <a:pPr algn="l">
              <a:lnSpc>
                <a:spcPts val="4969"/>
              </a:lnSpc>
            </a:pPr>
            <a:r>
              <a:rPr lang="en-US" sz="3549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防呆機制:</a:t>
            </a:r>
          </a:p>
          <a:p>
            <a:pPr algn="l" marL="766340" indent="-383170" lvl="1">
              <a:lnSpc>
                <a:spcPts val="4969"/>
              </a:lnSpc>
              <a:buFont typeface="Arial"/>
              <a:buChar char="•"/>
            </a:pPr>
            <a:r>
              <a:rPr lang="en-US" sz="3549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防止玩家的籌碼數小於0</a:t>
            </a:r>
          </a:p>
          <a:p>
            <a:pPr algn="l" marL="766340" indent="-383170" lvl="1">
              <a:lnSpc>
                <a:spcPts val="4969"/>
              </a:lnSpc>
              <a:buFont typeface="Arial"/>
              <a:buChar char="•"/>
            </a:pPr>
            <a:r>
              <a:rPr lang="en-US" sz="3549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若有玩家直接連到遊戲網頁，會直接導到登入介面</a:t>
            </a:r>
          </a:p>
          <a:p>
            <a:pPr algn="l">
              <a:lnSpc>
                <a:spcPts val="4969"/>
              </a:lnSpc>
            </a:pPr>
            <a:r>
              <a:rPr lang="en-US" sz="3549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遊戲運作機制: </a:t>
            </a:r>
          </a:p>
          <a:p>
            <a:pPr algn="l">
              <a:lnSpc>
                <a:spcPts val="4969"/>
              </a:lnSpc>
            </a:pPr>
            <a:r>
              <a:rPr lang="en-US" sz="3549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遊戲最一開始時會從資料庫讀取玩家的籌碼並存在SESSION，之後每次骰骰子會從SESSION讀取玩家的籌碼，依照賠率得出結果後，將玩家籌碼寫回資料庫。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BC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1723" y="237295"/>
            <a:ext cx="17404553" cy="9527296"/>
            <a:chOff x="0" y="0"/>
            <a:chExt cx="23206071" cy="1270306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06071" cy="12703061"/>
              <a:chOff x="0" y="0"/>
              <a:chExt cx="4596479" cy="2516124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596479" cy="2516124"/>
              </a:xfrm>
              <a:custGeom>
                <a:avLst/>
                <a:gdLst/>
                <a:ahLst/>
                <a:cxnLst/>
                <a:rect r="r" b="b" t="t" l="l"/>
                <a:pathLst>
                  <a:path h="2516124" w="45964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436706"/>
                    </a:lnTo>
                    <a:cubicBezTo>
                      <a:pt x="43699" y="2436706"/>
                      <a:pt x="79418" y="2472045"/>
                      <a:pt x="79418" y="2516124"/>
                    </a:cubicBezTo>
                    <a:lnTo>
                      <a:pt x="4517061" y="2516124"/>
                    </a:lnTo>
                    <a:cubicBezTo>
                      <a:pt x="4517061" y="2472425"/>
                      <a:pt x="4552400" y="2436706"/>
                      <a:pt x="4596479" y="2436706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261310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38100" y="-9525"/>
                <a:ext cx="4520279" cy="248754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170293" y="186017"/>
              <a:ext cx="22836362" cy="12317628"/>
              <a:chOff x="0" y="0"/>
              <a:chExt cx="4596479" cy="2479279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596479" cy="2479279"/>
              </a:xfrm>
              <a:custGeom>
                <a:avLst/>
                <a:gdLst/>
                <a:ahLst/>
                <a:cxnLst/>
                <a:rect r="r" b="b" t="t" l="l"/>
                <a:pathLst>
                  <a:path h="2479279" w="45964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399861"/>
                    </a:lnTo>
                    <a:cubicBezTo>
                      <a:pt x="43699" y="2399861"/>
                      <a:pt x="79418" y="2435200"/>
                      <a:pt x="79418" y="2479279"/>
                    </a:cubicBezTo>
                    <a:lnTo>
                      <a:pt x="4517061" y="2479279"/>
                    </a:lnTo>
                    <a:cubicBezTo>
                      <a:pt x="4517061" y="2435580"/>
                      <a:pt x="4552400" y="2399861"/>
                      <a:pt x="4596479" y="2399861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F8F2EC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38100" y="-9525"/>
                <a:ext cx="4520279" cy="245070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9" id="9"/>
          <p:cNvSpPr txBox="true"/>
          <p:nvPr/>
        </p:nvSpPr>
        <p:spPr>
          <a:xfrm rot="0">
            <a:off x="3520472" y="438123"/>
            <a:ext cx="10849005" cy="1387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輪盤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71012" y="1141412"/>
            <a:ext cx="15960923" cy="76428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040"/>
              </a:lnSpc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遊戲流程</a:t>
            </a:r>
          </a:p>
          <a:p>
            <a:pPr algn="just" marL="777240" indent="-388620" lvl="1">
              <a:lnSpc>
                <a:spcPts val="5040"/>
              </a:lnSpc>
              <a:buAutoNum type="arabicPeriod" startAt="1"/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初始化資料</a:t>
            </a:r>
          </a:p>
          <a:p>
            <a:pPr algn="just" marL="1554480" indent="-518160" lvl="2">
              <a:lnSpc>
                <a:spcPts val="5040"/>
              </a:lnSpc>
              <a:buFont typeface="Arial"/>
              <a:buChar char="⚬"/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遊戲頁面載入時，從伺服器獲取玩家的名稱和剩餘籌碼，並顯示於頁面。</a:t>
            </a:r>
          </a:p>
          <a:p>
            <a:pPr algn="just" marL="1554480" indent="-518160" lvl="2">
              <a:lnSpc>
                <a:spcPts val="5040"/>
              </a:lnSpc>
              <a:buFont typeface="Arial"/>
              <a:buChar char="⚬"/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玩家籌碼的最大下注額會設定到下注金額輸入框的 max 屬性。</a:t>
            </a:r>
          </a:p>
          <a:p>
            <a:pPr algn="just" marL="777240" indent="-388620" lvl="1">
              <a:lnSpc>
                <a:spcPts val="5040"/>
              </a:lnSpc>
              <a:buAutoNum type="arabicPeriod" startAt="1"/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下注設定</a:t>
            </a:r>
          </a:p>
          <a:p>
            <a:pPr algn="just" marL="1554480" indent="-518160" lvl="2">
              <a:lnSpc>
                <a:spcPts val="5040"/>
              </a:lnSpc>
              <a:buFont typeface="Arial"/>
              <a:buChar char="⚬"/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玩家可以選擇下注類型（紅色、黑色、單數、雙數、大、小、指定數字）。</a:t>
            </a:r>
          </a:p>
          <a:p>
            <a:pPr algn="just" marL="1554480" indent="-518160" lvl="2">
              <a:lnSpc>
                <a:spcPts val="5040"/>
              </a:lnSpc>
              <a:buFont typeface="Arial"/>
              <a:buChar char="⚬"/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如果選擇「指定數字」下注，會顯示所有的數字按鈕，供玩家選擇具體的號碼。</a:t>
            </a:r>
          </a:p>
          <a:p>
            <a:pPr algn="just" marL="1554480" indent="-518160" lvl="2">
              <a:lnSpc>
                <a:spcPts val="5040"/>
              </a:lnSpc>
              <a:buFont typeface="Arial"/>
              <a:buChar char="⚬"/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確認下注類型與金額後，觸發輪盤旋轉。</a:t>
            </a:r>
          </a:p>
          <a:p>
            <a:pPr algn="just" marL="777240" indent="-388620" lvl="1">
              <a:lnSpc>
                <a:spcPts val="5040"/>
              </a:lnSpc>
              <a:buAutoNum type="arabicPeriod" startAt="1"/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輪盤旋轉</a:t>
            </a:r>
          </a:p>
          <a:p>
            <a:pPr algn="just" marL="1554480" indent="-518160" lvl="2">
              <a:lnSpc>
                <a:spcPts val="5040"/>
              </a:lnSpc>
              <a:buFont typeface="Arial"/>
              <a:buChar char="⚬"/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模擬輪盤旋轉，計算隨機旋轉角度，並啟動畫面效果。</a:t>
            </a:r>
          </a:p>
          <a:p>
            <a:pPr algn="just" marL="1554480" indent="-518160" lvl="2">
              <a:lnSpc>
                <a:spcPts val="5040"/>
              </a:lnSpc>
              <a:buFont typeface="Arial"/>
              <a:buChar char="⚬"/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輪盤停止後，確定落點的號碼及其顏色。</a:t>
            </a:r>
          </a:p>
          <a:p>
            <a:pPr algn="just">
              <a:lnSpc>
                <a:spcPts val="504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BC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1723" y="237295"/>
            <a:ext cx="17404553" cy="9527296"/>
            <a:chOff x="0" y="0"/>
            <a:chExt cx="23206071" cy="1270306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06071" cy="12703061"/>
              <a:chOff x="0" y="0"/>
              <a:chExt cx="4596479" cy="2516124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596479" cy="2516124"/>
              </a:xfrm>
              <a:custGeom>
                <a:avLst/>
                <a:gdLst/>
                <a:ahLst/>
                <a:cxnLst/>
                <a:rect r="r" b="b" t="t" l="l"/>
                <a:pathLst>
                  <a:path h="2516124" w="45964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436706"/>
                    </a:lnTo>
                    <a:cubicBezTo>
                      <a:pt x="43699" y="2436706"/>
                      <a:pt x="79418" y="2472045"/>
                      <a:pt x="79418" y="2516124"/>
                    </a:cubicBezTo>
                    <a:lnTo>
                      <a:pt x="4517061" y="2516124"/>
                    </a:lnTo>
                    <a:cubicBezTo>
                      <a:pt x="4517061" y="2472425"/>
                      <a:pt x="4552400" y="2436706"/>
                      <a:pt x="4596479" y="2436706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261310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38100" y="-9525"/>
                <a:ext cx="4520279" cy="248754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170293" y="186017"/>
              <a:ext cx="22836362" cy="12317628"/>
              <a:chOff x="0" y="0"/>
              <a:chExt cx="4596479" cy="2479279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596479" cy="2479279"/>
              </a:xfrm>
              <a:custGeom>
                <a:avLst/>
                <a:gdLst/>
                <a:ahLst/>
                <a:cxnLst/>
                <a:rect r="r" b="b" t="t" l="l"/>
                <a:pathLst>
                  <a:path h="2479279" w="45964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399861"/>
                    </a:lnTo>
                    <a:cubicBezTo>
                      <a:pt x="43699" y="2399861"/>
                      <a:pt x="79418" y="2435200"/>
                      <a:pt x="79418" y="2479279"/>
                    </a:cubicBezTo>
                    <a:lnTo>
                      <a:pt x="4517061" y="2479279"/>
                    </a:lnTo>
                    <a:cubicBezTo>
                      <a:pt x="4517061" y="2435580"/>
                      <a:pt x="4552400" y="2399861"/>
                      <a:pt x="4596479" y="2399861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F8F2EC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38100" y="-9525"/>
                <a:ext cx="4520279" cy="245070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9" id="9"/>
          <p:cNvSpPr txBox="true"/>
          <p:nvPr/>
        </p:nvSpPr>
        <p:spPr>
          <a:xfrm rot="0">
            <a:off x="3371761" y="452262"/>
            <a:ext cx="10849005" cy="1387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輪盤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63790" y="1763590"/>
            <a:ext cx="15360420" cy="8001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4.判定結果</a:t>
            </a: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    </a:t>
            </a: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根據下注類型，檢查是否中獎</a:t>
            </a: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    </a:t>
            </a: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顯示結果於頁面</a:t>
            </a: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5.</a:t>
            </a: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發放獎金</a:t>
            </a: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    </a:t>
            </a: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計算賠率，根據下注類型決定玩家的獎金：</a:t>
            </a: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    </a:t>
            </a: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指定數字：賠率 35 倍。</a:t>
            </a: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    </a:t>
            </a: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其他類型：賠率 2 倍。</a:t>
            </a: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    </a:t>
            </a: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更新玩家的籌碼數量，並將結果傳送至伺服器。</a:t>
            </a: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6.</a:t>
            </a: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防呆機制</a:t>
            </a: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    確保玩家不能下注超過自身餘額或負數。</a:t>
            </a: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    </a:t>
            </a: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確保遊戲按鍵在適當的時機出現，例如在還沒選擇下注方式前，下注按鍵不會啟用。</a:t>
            </a: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7.</a:t>
            </a: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資料儲存</a:t>
            </a: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    </a:t>
            </a: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每回合結束時，伺服器將玩家的籌碼數量更新到資料庫，保存玩家的遊戲進度。</a:t>
            </a:r>
          </a:p>
          <a:p>
            <a:pPr algn="just">
              <a:lnSpc>
                <a:spcPts val="4200"/>
              </a:lnSpc>
            </a:pPr>
            <a:r>
              <a:rPr lang="en-US" sz="3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     以及儲存每次的遊玩結果到roulette_bet table</a:t>
            </a:r>
          </a:p>
          <a:p>
            <a:pPr algn="l">
              <a:lnSpc>
                <a:spcPts val="4200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BC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1723" y="269040"/>
            <a:ext cx="17404553" cy="9527296"/>
            <a:chOff x="0" y="0"/>
            <a:chExt cx="23206071" cy="1270306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06071" cy="12703061"/>
              <a:chOff x="0" y="0"/>
              <a:chExt cx="4596479" cy="2516124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596479" cy="2516124"/>
              </a:xfrm>
              <a:custGeom>
                <a:avLst/>
                <a:gdLst/>
                <a:ahLst/>
                <a:cxnLst/>
                <a:rect r="r" b="b" t="t" l="l"/>
                <a:pathLst>
                  <a:path h="2516124" w="45964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436706"/>
                    </a:lnTo>
                    <a:cubicBezTo>
                      <a:pt x="43699" y="2436706"/>
                      <a:pt x="79418" y="2472045"/>
                      <a:pt x="79418" y="2516124"/>
                    </a:cubicBezTo>
                    <a:lnTo>
                      <a:pt x="4517061" y="2516124"/>
                    </a:lnTo>
                    <a:cubicBezTo>
                      <a:pt x="4517061" y="2472425"/>
                      <a:pt x="4552400" y="2436706"/>
                      <a:pt x="4596479" y="2436706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261310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38100" y="-9525"/>
                <a:ext cx="4520279" cy="248754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170293" y="186017"/>
              <a:ext cx="22836362" cy="12317628"/>
              <a:chOff x="0" y="0"/>
              <a:chExt cx="4596479" cy="2479279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596479" cy="2479279"/>
              </a:xfrm>
              <a:custGeom>
                <a:avLst/>
                <a:gdLst/>
                <a:ahLst/>
                <a:cxnLst/>
                <a:rect r="r" b="b" t="t" l="l"/>
                <a:pathLst>
                  <a:path h="2479279" w="45964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399861"/>
                    </a:lnTo>
                    <a:cubicBezTo>
                      <a:pt x="43699" y="2399861"/>
                      <a:pt x="79418" y="2435200"/>
                      <a:pt x="79418" y="2479279"/>
                    </a:cubicBezTo>
                    <a:lnTo>
                      <a:pt x="4517061" y="2479279"/>
                    </a:lnTo>
                    <a:cubicBezTo>
                      <a:pt x="4517061" y="2435580"/>
                      <a:pt x="4552400" y="2399861"/>
                      <a:pt x="4596479" y="2399861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F8F2EC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38100" y="-9525"/>
                <a:ext cx="4520279" cy="245070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9" id="9"/>
          <p:cNvSpPr txBox="true"/>
          <p:nvPr/>
        </p:nvSpPr>
        <p:spPr>
          <a:xfrm rot="0">
            <a:off x="3275544" y="691031"/>
            <a:ext cx="10849005" cy="13875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  <a:spcBef>
                <a:spcPct val="0"/>
              </a:spcBef>
            </a:pPr>
            <a:r>
              <a:rPr lang="en-US" sz="80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21點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27870" y="2263582"/>
            <a:ext cx="15232260" cy="6366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遊戲流程: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輸入籌碼，選擇是否要繼續補牌、下注，依照維基百科的遊戲規則補牌，查看結果。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防呆機制: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玩家於遊戲過程中誤觸RELOAD鍵，下注賭金會歸還給遊戲玩家，並結束該回合。</a:t>
            </a:r>
          </a:p>
          <a:p>
            <a:pPr algn="l" marL="777240" indent="-388620" lvl="1">
              <a:lnSpc>
                <a:spcPts val="5040"/>
              </a:lnSpc>
              <a:buFont typeface="Arial"/>
              <a:buChar char="•"/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顯示於螢幕上的遊戲按鍵皆有作用，不會有按鍵在不該出現的時機出現的窘境。例如: 將遊戲金額重製為預設值按鍵。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遊戲運作機制:  </a:t>
            </a:r>
          </a:p>
          <a:p>
            <a:pPr algn="l">
              <a:lnSpc>
                <a:spcPts val="5040"/>
              </a:lnSpc>
            </a:pPr>
            <a:r>
              <a:rPr lang="en-US" sz="3600">
                <a:solidFill>
                  <a:srgbClr val="261310"/>
                </a:solidFill>
                <a:latin typeface="可畫潮牌楷體-HK"/>
                <a:ea typeface="可畫潮牌楷體-HK"/>
                <a:cs typeface="可畫潮牌楷體-HK"/>
                <a:sym typeface="可畫潮牌楷體-HK"/>
              </a:rPr>
              <a:t>遊戲開始時會在資料庫中讀取玩家上次遊玩剩下的金額，並於每一局結束時，會將遊戲籌碼寫回資料庫中。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BCDBD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441723" y="379852"/>
            <a:ext cx="17404553" cy="9527296"/>
            <a:chOff x="0" y="0"/>
            <a:chExt cx="23206071" cy="12703061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3206071" cy="12703061"/>
              <a:chOff x="0" y="0"/>
              <a:chExt cx="4596479" cy="2516124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596479" cy="2516124"/>
              </a:xfrm>
              <a:custGeom>
                <a:avLst/>
                <a:gdLst/>
                <a:ahLst/>
                <a:cxnLst/>
                <a:rect r="r" b="b" t="t" l="l"/>
                <a:pathLst>
                  <a:path h="2516124" w="45964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436706"/>
                    </a:lnTo>
                    <a:cubicBezTo>
                      <a:pt x="43699" y="2436706"/>
                      <a:pt x="79418" y="2472045"/>
                      <a:pt x="79418" y="2516124"/>
                    </a:cubicBezTo>
                    <a:lnTo>
                      <a:pt x="4517061" y="2516124"/>
                    </a:lnTo>
                    <a:cubicBezTo>
                      <a:pt x="4517061" y="2472425"/>
                      <a:pt x="4552400" y="2436706"/>
                      <a:pt x="4596479" y="2436706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261310"/>
                </a:solidFill>
                <a:prstDash val="solid"/>
                <a:miter/>
              </a:ln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38100" y="-9525"/>
                <a:ext cx="4520279" cy="2487549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6" id="6"/>
            <p:cNvGrpSpPr/>
            <p:nvPr/>
          </p:nvGrpSpPr>
          <p:grpSpPr>
            <a:xfrm rot="0">
              <a:off x="170293" y="192716"/>
              <a:ext cx="22836362" cy="12317628"/>
              <a:chOff x="0" y="0"/>
              <a:chExt cx="4596479" cy="2479279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596479" cy="2479279"/>
              </a:xfrm>
              <a:custGeom>
                <a:avLst/>
                <a:gdLst/>
                <a:ahLst/>
                <a:cxnLst/>
                <a:rect r="r" b="b" t="t" l="l"/>
                <a:pathLst>
                  <a:path h="2479279" w="4596479">
                    <a:moveTo>
                      <a:pt x="45170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2399861"/>
                    </a:lnTo>
                    <a:cubicBezTo>
                      <a:pt x="43699" y="2399861"/>
                      <a:pt x="79418" y="2435200"/>
                      <a:pt x="79418" y="2479279"/>
                    </a:cubicBezTo>
                    <a:lnTo>
                      <a:pt x="4517061" y="2479279"/>
                    </a:lnTo>
                    <a:cubicBezTo>
                      <a:pt x="4517061" y="2435580"/>
                      <a:pt x="4552400" y="2399861"/>
                      <a:pt x="4596479" y="2399861"/>
                    </a:cubicBezTo>
                    <a:lnTo>
                      <a:pt x="4596479" y="79418"/>
                    </a:lnTo>
                    <a:cubicBezTo>
                      <a:pt x="4552780" y="79418"/>
                      <a:pt x="4517061" y="44079"/>
                      <a:pt x="4517061" y="0"/>
                    </a:cubicBezTo>
                    <a:close/>
                  </a:path>
                </a:pathLst>
              </a:custGeom>
              <a:solidFill>
                <a:srgbClr val="F8F2EC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38100" y="-9525"/>
                <a:ext cx="4520279" cy="2450704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</p:grpSp>
      <p:sp>
        <p:nvSpPr>
          <p:cNvPr name="TextBox 9" id="9"/>
          <p:cNvSpPr txBox="true"/>
          <p:nvPr/>
        </p:nvSpPr>
        <p:spPr>
          <a:xfrm rot="0">
            <a:off x="5113733" y="3467445"/>
            <a:ext cx="8060533" cy="1879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59"/>
              </a:lnSpc>
            </a:pPr>
            <a:r>
              <a:rPr lang="en-US" b="true" sz="14100">
                <a:solidFill>
                  <a:srgbClr val="261310"/>
                </a:solidFill>
                <a:latin typeface="Grand Cru S Ultra-Bold"/>
                <a:ea typeface="Grand Cru S Ultra-Bold"/>
                <a:cs typeface="Grand Cru S Ultra-Bold"/>
                <a:sym typeface="Grand Cru S Ultra-Bold"/>
              </a:rPr>
              <a:t>DEMO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499366" y="6291626"/>
            <a:ext cx="11289267" cy="8211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  <a:spcBef>
                <a:spcPct val="0"/>
              </a:spcBef>
            </a:pPr>
            <a:r>
              <a:rPr lang="en-US" b="true" sz="4800">
                <a:solidFill>
                  <a:srgbClr val="261310"/>
                </a:solidFill>
                <a:latin typeface="Glacial Indifference Bold"/>
                <a:ea typeface="Glacial Indifference Bold"/>
                <a:cs typeface="Glacial Indifference Bold"/>
                <a:sym typeface="Glacial Indifference Bold"/>
              </a:rPr>
              <a:t>Do you have any questions?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DAGY-HMSUvY</dc:identifier>
  <dcterms:modified xsi:type="dcterms:W3CDTF">2011-08-01T06:04:30Z</dcterms:modified>
  <cp:revision>1</cp:revision>
  <dc:title>Dynamic programming</dc:title>
</cp:coreProperties>
</file>

<file path=docProps/thumbnail.jpeg>
</file>